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417" r:id="rId3"/>
    <p:sldId id="420" r:id="rId4"/>
    <p:sldId id="256" r:id="rId5"/>
    <p:sldId id="423" r:id="rId6"/>
    <p:sldId id="419" r:id="rId7"/>
    <p:sldId id="421" r:id="rId8"/>
    <p:sldId id="4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CCECFF"/>
    <a:srgbClr val="CCFFFF"/>
    <a:srgbClr val="FFCCCC"/>
    <a:srgbClr val="CCFFCC"/>
    <a:srgbClr val="FFD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15715-E162-4B90-8FEA-0C0177F8C5D5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4CE6-6575-4B82-9C41-C6F5EE8FC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55357-2F86-485B-8D47-7DC7FE26E8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55357-2F86-485B-8D47-7DC7FE26E8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57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55357-2F86-485B-8D47-7DC7FE26E8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3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55357-2F86-485B-8D47-7DC7FE26E8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2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55357-2F86-485B-8D47-7DC7FE26E8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23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55357-2F86-485B-8D47-7DC7FE26E8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40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8E00-A35A-A4F6-0D25-29E5C1F02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BD961-AE65-6849-6711-C210E8D8E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FC118-48A1-366D-0EF0-9078F5AF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E80FE-F0E9-F82A-6E56-0F285D06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802DB-A36E-B51F-61E8-42C8DDBF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85F5-9B0E-F696-B872-11EB9349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9E4F9-7A6C-F7DC-311E-E761A33B6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9FC18-2D3F-8277-0B1D-8E32EA1C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69D14-43D3-61ED-8914-2EDD59A0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BD71E-68B6-1126-CABE-7EB2737C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93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4A8D5-DAAA-06A5-6F6D-AA0EA82A7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8A087-A71E-B814-276E-5D1091A9E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41BD-9F8B-9AC6-B132-8FA8B2FB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E6F3D-BF1C-E0C8-AC8B-6B49DE0D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DA43D-A6EC-860E-0799-CF6DD65C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736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11F45-591C-4009-84C9-F857BBAB5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777" y="0"/>
            <a:ext cx="3872091" cy="68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411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9566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038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6575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4402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767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4D13-BCF6-891A-FE99-B744FC16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C388-B9A9-9108-E04D-00BEDA8F8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A5692-7AA3-AFDC-E739-19F63213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64B3A-682A-6EB1-8933-5FF69717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E3F9-2AD3-D104-DADF-DD9DC0DD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70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1316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7409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16087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901267"/>
            <a:ext cx="11187289" cy="516466"/>
          </a:xfrm>
          <a:prstGeom prst="rect">
            <a:avLst/>
          </a:prstGeom>
        </p:spPr>
        <p:txBody>
          <a:bodyPr/>
          <a:lstStyle>
            <a:lvl1pPr marL="355600" indent="0" algn="l">
              <a:buNone/>
              <a:defRPr sz="1800" i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75198"/>
            <a:ext cx="12192000" cy="1032934"/>
          </a:xfrm>
          <a:prstGeom prst="rect">
            <a:avLst/>
          </a:prstGeom>
          <a:solidFill>
            <a:srgbClr val="1E3B67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355600" indent="0" algn="l">
              <a:defRPr sz="4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667403"/>
            <a:ext cx="12192000" cy="30654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299" y="313509"/>
            <a:ext cx="4173367" cy="9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97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048978" y="0"/>
            <a:ext cx="4143023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09740"/>
            <a:ext cx="8048977" cy="2852737"/>
          </a:xfrm>
          <a:prstGeom prst="rect">
            <a:avLst/>
          </a:prstGeom>
        </p:spPr>
        <p:txBody>
          <a:bodyPr anchor="b"/>
          <a:lstStyle>
            <a:lvl1pPr marL="355600" indent="0">
              <a:defRPr sz="4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4691068"/>
            <a:ext cx="8048977" cy="341632"/>
          </a:xfrm>
          <a:prstGeom prst="rect">
            <a:avLst/>
          </a:prstGeom>
          <a:solidFill>
            <a:srgbClr val="102038"/>
          </a:solidFill>
        </p:spPr>
        <p:txBody>
          <a:bodyPr anchor="t">
            <a:spAutoFit/>
          </a:bodyPr>
          <a:lstStyle>
            <a:lvl1pPr marL="355600" indent="0">
              <a:buNone/>
              <a:defRPr sz="1800">
                <a:solidFill>
                  <a:srgbClr val="FFD1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92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289" y="1709740"/>
            <a:ext cx="7272161" cy="2852737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5287" y="4665667"/>
            <a:ext cx="8116713" cy="341632"/>
          </a:xfrm>
          <a:prstGeom prst="rect">
            <a:avLst/>
          </a:prstGeom>
          <a:solidFill>
            <a:srgbClr val="1E3B67"/>
          </a:solidFill>
        </p:spPr>
        <p:txBody>
          <a:bodyPr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38666"/>
            <a:ext cx="3736619" cy="1828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2434166"/>
            <a:ext cx="3736619" cy="1828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4527551"/>
            <a:ext cx="3736619" cy="1828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10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318" y="0"/>
            <a:ext cx="9142132" cy="232830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3248" y="2431493"/>
            <a:ext cx="9968753" cy="341632"/>
          </a:xfrm>
          <a:prstGeom prst="rect">
            <a:avLst/>
          </a:prstGeom>
          <a:solidFill>
            <a:srgbClr val="1E3B67"/>
          </a:solidFill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078864" y="3498724"/>
            <a:ext cx="3736619" cy="1828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231341" y="3509931"/>
            <a:ext cx="3736619" cy="1828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94447" y="3505574"/>
            <a:ext cx="3736619" cy="1828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104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931" b="1301"/>
          <a:stretch/>
        </p:blipFill>
        <p:spPr>
          <a:xfrm>
            <a:off x="8488201" y="3837866"/>
            <a:ext cx="3715089" cy="3020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3" y="365127"/>
            <a:ext cx="11596511" cy="106574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5000"/>
              </a:lnSpc>
              <a:defRPr b="1">
                <a:solidFill>
                  <a:srgbClr val="1E3B6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7133" y="6356351"/>
            <a:ext cx="10501489" cy="0"/>
          </a:xfrm>
          <a:prstGeom prst="line">
            <a:avLst/>
          </a:prstGeom>
          <a:ln>
            <a:solidFill>
              <a:srgbClr val="1E3B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50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9907" y="-564800"/>
            <a:ext cx="3750000" cy="3060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7133" y="6356351"/>
            <a:ext cx="1050148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94" y="365127"/>
            <a:ext cx="11041812" cy="7986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tIns="180000" bIns="108000" anchor="t">
            <a:spAutoFit/>
          </a:bodyPr>
          <a:lstStyle>
            <a:lvl1pPr>
              <a:lnSpc>
                <a:spcPct val="75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955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5413" r="2436" b="-21936"/>
          <a:stretch/>
        </p:blipFill>
        <p:spPr>
          <a:xfrm>
            <a:off x="8544646" y="0"/>
            <a:ext cx="3658644" cy="32596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7133" y="6356351"/>
            <a:ext cx="105014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94" y="365127"/>
            <a:ext cx="11041812" cy="7986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txBody>
          <a:bodyPr tIns="180000" bIns="108000" anchor="t">
            <a:spAutoFit/>
          </a:bodyPr>
          <a:lstStyle>
            <a:lvl1pPr>
              <a:lnSpc>
                <a:spcPct val="75000"/>
              </a:lnSpc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CE69-6D71-D152-B9E4-54BF681E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FD9F-CD1D-3EB2-ABCF-FB232072F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E38E-BF89-A2F9-309B-56C07B2E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E7F1A-B543-C826-7479-BC1FD75B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F10C-1C8D-3EF0-FB31-F2816A04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71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5413" r="2436" b="-21936"/>
          <a:stretch/>
        </p:blipFill>
        <p:spPr>
          <a:xfrm>
            <a:off x="8544646" y="0"/>
            <a:ext cx="3658644" cy="32596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7133" y="6356351"/>
            <a:ext cx="105014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94" y="365127"/>
            <a:ext cx="11041812" cy="7986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txBody>
          <a:bodyPr tIns="180000" bIns="108000" anchor="t">
            <a:spAutoFit/>
          </a:bodyPr>
          <a:lstStyle>
            <a:lvl1pPr>
              <a:lnSpc>
                <a:spcPct val="75000"/>
              </a:lnSpc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73617" y="1438276"/>
            <a:ext cx="6364816" cy="4652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298267" y="1452282"/>
            <a:ext cx="4356100" cy="234025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22174" y="3890123"/>
            <a:ext cx="4356100" cy="220139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5413" r="2436" b="-21936"/>
          <a:stretch/>
        </p:blipFill>
        <p:spPr>
          <a:xfrm>
            <a:off x="8544646" y="0"/>
            <a:ext cx="3658644" cy="32596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7133" y="6356351"/>
            <a:ext cx="105014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94" y="365127"/>
            <a:ext cx="11041812" cy="7986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txBody>
          <a:bodyPr tIns="180000" bIns="108000" anchor="t">
            <a:spAutoFit/>
          </a:bodyPr>
          <a:lstStyle>
            <a:lvl1pPr>
              <a:lnSpc>
                <a:spcPct val="75000"/>
              </a:lnSpc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0715" y="1469652"/>
            <a:ext cx="3363757" cy="466220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387726" y="1460687"/>
            <a:ext cx="3363757" cy="466220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12667" y="1465169"/>
            <a:ext cx="3363757" cy="466220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17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5413" r="2436" b="-21936"/>
          <a:stretch/>
        </p:blipFill>
        <p:spPr>
          <a:xfrm>
            <a:off x="8544646" y="0"/>
            <a:ext cx="3658644" cy="32596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47133" y="6356351"/>
            <a:ext cx="105014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94" y="365127"/>
            <a:ext cx="11041812" cy="7986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txBody>
          <a:bodyPr tIns="180000" bIns="108000" anchor="t">
            <a:spAutoFit/>
          </a:bodyPr>
          <a:lstStyle>
            <a:lvl1pPr>
              <a:lnSpc>
                <a:spcPct val="75000"/>
              </a:lnSpc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0715" y="1469652"/>
            <a:ext cx="11001685" cy="466220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433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AC7-1F37-4BAB-817E-8E0A0ADADE4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4777314"/>
            <a:ext cx="12192000" cy="592666"/>
          </a:xfrm>
          <a:prstGeom prst="rect">
            <a:avLst/>
          </a:prstGeom>
          <a:solidFill>
            <a:srgbClr val="1E3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 of Presentation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8511" y="1906239"/>
            <a:ext cx="7527979" cy="140634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630333"/>
            <a:ext cx="12192000" cy="72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 you for listening </a:t>
            </a:r>
          </a:p>
          <a:p>
            <a:pPr algn="ctr"/>
            <a:r>
              <a:rPr lang="en-GB" sz="18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Please ask any questions</a:t>
            </a:r>
          </a:p>
        </p:txBody>
      </p:sp>
    </p:spTree>
    <p:extLst>
      <p:ext uri="{BB962C8B-B14F-4D97-AF65-F5344CB8AC3E}">
        <p14:creationId xmlns:p14="http://schemas.microsoft.com/office/powerpoint/2010/main" val="11339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B737-2C68-8681-B950-8FDE1EC6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C7D4-DF2C-29A4-E38E-2CF2C9979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EACB3-BBE4-1669-AC3F-8D658CEC0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F8DA1-574E-4CC0-3524-2627B8E2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35E17-2A14-7993-1A3F-272F9F19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86CF6-1787-10E6-BEC1-F8AE2E4B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5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CC2D-D0FD-421E-6FCF-690D1F12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6B53E-1EB3-EEBE-B5FB-18852189A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5083A-8A00-0CBF-DE97-8B3CB16F7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E7A5F-FA4F-73DD-7C65-9A66D2368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0EB38-C2C9-3FB0-50AE-331C0E5F0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DB087-34C2-AC61-4E2D-D789703F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9E78A9-7AA1-67DF-CA63-F7F3B77E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2B71A-49A0-6403-E643-9936FAEC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1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5EC8-6DA0-7BC6-C4DC-7F76E553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592C9-32AE-4F80-BB49-B5777D01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499D1-20F6-7248-776A-EFBFA672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C2F7B-200D-BF80-A340-4BFB711A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7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14273-AF61-F096-A2DA-B7F081A7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17F04-F49C-B49F-EAA1-0526F374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D7595-E644-7D31-7634-CC77DF0E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B12C-E841-D263-1E43-5CB0ADF7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E1AA-6546-FB7E-4423-21BD3FE01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1EDCB-4A68-3DAC-BD91-EDC84253D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911D8-536F-ECDD-B0F3-0EBC9F21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FF87D-4CC1-D4C5-48DA-FA8F8792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C5FF8-ECE8-6CB6-A010-329D5B42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7AE4-DC19-9180-FE55-F65C4D5C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B43CA-E10E-66C8-58F0-A04B52B02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992F-1C7D-DFC9-EB1A-9A45B26E2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9BBF8-732A-5455-DF0A-8BDAEF81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AB304-FD49-FF29-010B-1CFDCBF8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436A-B090-5992-F95F-8F033D03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0CD01-F253-CD66-1B0C-48B8BA08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FEC2A-2B38-C7E0-A24D-B716B6725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25598-0DBC-DD30-31FD-BAACD0FAA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15366E-6521-43A3-AA41-5CF01CDAF1CA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9A586-9AFE-D0A7-309E-9B7FBBC5F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FE82C-D518-7874-5FD6-35961F399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9CFEE-040C-4296-A2FF-BB7227ECD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5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15AC7-1F37-4BAB-817E-8E0A0ADAD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0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7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7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hyperlink" Target="mailto:mbanks@johnogaunt.Excalibur.org.uk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ncophonie Month – Why do we celebrate La Francophonie?">
            <a:extLst>
              <a:ext uri="{FF2B5EF4-FFF2-40B4-BE49-F238E27FC236}">
                <a16:creationId xmlns:a16="http://schemas.microsoft.com/office/drawing/2014/main" id="{A175BE64-08B5-9AC6-F268-0DB0F1FF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7" y="1226704"/>
            <a:ext cx="9442061" cy="49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67ECE-08D0-9A9E-AA8C-FA224AB7C8CE}"/>
              </a:ext>
            </a:extLst>
          </p:cNvPr>
          <p:cNvSpPr txBox="1"/>
          <p:nvPr/>
        </p:nvSpPr>
        <p:spPr>
          <a:xfrm>
            <a:off x="297521" y="240146"/>
            <a:ext cx="9479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GCSE French </a:t>
            </a:r>
            <a:r>
              <a:rPr lang="en-GB" sz="4400" dirty="0">
                <a:latin typeface="Segoe UI" panose="020B0502040204020203" pitchFamily="34" charset="0"/>
                <a:cs typeface="Segoe UI" panose="020B0502040204020203" pitchFamily="34" charset="0"/>
              </a:rPr>
              <a:t>at John O’Gaunt 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C4F08-3C04-211A-4F24-44FA76575705}"/>
              </a:ext>
            </a:extLst>
          </p:cNvPr>
          <p:cNvSpPr txBox="1"/>
          <p:nvPr/>
        </p:nvSpPr>
        <p:spPr>
          <a:xfrm>
            <a:off x="9171709" y="2466109"/>
            <a:ext cx="28559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Why study GCSE French?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6D416-AD52-20CC-47F1-766B3315D306}"/>
              </a:ext>
            </a:extLst>
          </p:cNvPr>
          <p:cNvSpPr txBox="1"/>
          <p:nvPr/>
        </p:nvSpPr>
        <p:spPr>
          <a:xfrm>
            <a:off x="9171709" y="3136477"/>
            <a:ext cx="21149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What will I study?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FF4F7-02BA-B96E-D992-821C4A57D55A}"/>
              </a:ext>
            </a:extLst>
          </p:cNvPr>
          <p:cNvSpPr txBox="1"/>
          <p:nvPr/>
        </p:nvSpPr>
        <p:spPr>
          <a:xfrm>
            <a:off x="9171709" y="3806845"/>
            <a:ext cx="26869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How will I be assessed?</a:t>
            </a: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EACA7DDA-7263-2FB9-C6EB-6070583E4A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0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56"/>
    </mc:Choice>
    <mc:Fallback>
      <p:transition spd="slow" advTm="17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EA1D8B-FCD8-938B-594E-43E5C21E5DBD}"/>
              </a:ext>
            </a:extLst>
          </p:cNvPr>
          <p:cNvSpPr txBox="1"/>
          <p:nvPr/>
        </p:nvSpPr>
        <p:spPr>
          <a:xfrm>
            <a:off x="258618" y="258618"/>
            <a:ext cx="6262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Why study GCSE French?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BAD32-D001-D4E5-7F87-8742D83F8857}"/>
              </a:ext>
            </a:extLst>
          </p:cNvPr>
          <p:cNvSpPr txBox="1"/>
          <p:nvPr/>
        </p:nvSpPr>
        <p:spPr>
          <a:xfrm>
            <a:off x="489528" y="1366981"/>
            <a:ext cx="101346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It is an 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asset for your employability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– studying a language opens doors to a variety of different jobs such as education, translation, marketing, publishing, journalism, sales and travel.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skill and dedication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involved in studying languages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are highly regarded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by universities and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French is a top-ten world language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with over 300 million first-language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French is the official language of the UN, EU, UNESCO, NATO, the International Olympic Committee, the International Red Cross and international courts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Learning French will enable you to enjoy books, films and songs in the language and </a:t>
            </a: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strengthen your cultural knowledge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3CC786B2-D3C8-8D43-447E-ECB6A48B64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29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35"/>
    </mc:Choice>
    <mc:Fallback>
      <p:transition spd="slow" advTm="5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p image">
            <a:extLst>
              <a:ext uri="{FF2B5EF4-FFF2-40B4-BE49-F238E27FC236}">
                <a16:creationId xmlns:a16="http://schemas.microsoft.com/office/drawing/2014/main" id="{503B42E9-3EFF-78B4-8C75-888E6D838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717"/>
            <a:ext cx="12192000" cy="55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2F3E19-84E5-FB40-CEE6-977131A8E8F5}"/>
              </a:ext>
            </a:extLst>
          </p:cNvPr>
          <p:cNvSpPr txBox="1"/>
          <p:nvPr/>
        </p:nvSpPr>
        <p:spPr>
          <a:xfrm>
            <a:off x="258618" y="258618"/>
            <a:ext cx="6262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Why study GCSE French? 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D1266721-6C64-6394-B705-4E8C562C2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2098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76"/>
    </mc:Choice>
    <mc:Fallback>
      <p:transition spd="slow" advTm="11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EA1D8B-FCD8-938B-594E-43E5C21E5DBD}"/>
              </a:ext>
            </a:extLst>
          </p:cNvPr>
          <p:cNvSpPr txBox="1"/>
          <p:nvPr/>
        </p:nvSpPr>
        <p:spPr>
          <a:xfrm>
            <a:off x="258618" y="258618"/>
            <a:ext cx="6262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Why study GCSE French?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21C63-335E-2490-42B9-B0E605199A5A}"/>
              </a:ext>
            </a:extLst>
          </p:cNvPr>
          <p:cNvSpPr txBox="1"/>
          <p:nvPr/>
        </p:nvSpPr>
        <p:spPr>
          <a:xfrm>
            <a:off x="407014" y="1365467"/>
            <a:ext cx="4080145" cy="1464231"/>
          </a:xfrm>
          <a:prstGeom prst="wedgeRoundRectCallout">
            <a:avLst>
              <a:gd name="adj1" fmla="val 71583"/>
              <a:gd name="adj2" fmla="val 926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French lessons provide variety in KS4 – they can require a different set of skills compared to other subjects.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66D77-F1FD-A5E9-5F9A-D9B4E1D97E2D}"/>
              </a:ext>
            </a:extLst>
          </p:cNvPr>
          <p:cNvSpPr txBox="1"/>
          <p:nvPr/>
        </p:nvSpPr>
        <p:spPr>
          <a:xfrm>
            <a:off x="443652" y="3086094"/>
            <a:ext cx="4006868" cy="1123712"/>
          </a:xfrm>
          <a:prstGeom prst="wedgeRoundRectCallout">
            <a:avLst>
              <a:gd name="adj1" fmla="val 72739"/>
              <a:gd name="adj2" fmla="val 541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We learn in a supportive atmosphere where making mistakes is okay!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D0E2D-145C-9A4C-4F0C-DFCE13434603}"/>
              </a:ext>
            </a:extLst>
          </p:cNvPr>
          <p:cNvSpPr txBox="1"/>
          <p:nvPr/>
        </p:nvSpPr>
        <p:spPr>
          <a:xfrm>
            <a:off x="407014" y="4500254"/>
            <a:ext cx="4080145" cy="2145268"/>
          </a:xfrm>
          <a:prstGeom prst="wedgeRoundRectCallout">
            <a:avLst>
              <a:gd name="adj1" fmla="val 71598"/>
              <a:gd name="adj2" fmla="val -40287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 really look forward to French lessons each week because of the calm atmosphere and contrast to skills required in my other subjects. I feel that I am supported with my learning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A7969-4170-2548-DB24-B8BF609880F6}"/>
              </a:ext>
            </a:extLst>
          </p:cNvPr>
          <p:cNvSpPr txBox="1"/>
          <p:nvPr/>
        </p:nvSpPr>
        <p:spPr>
          <a:xfrm>
            <a:off x="6050982" y="2298861"/>
            <a:ext cx="4469449" cy="2145268"/>
          </a:xfrm>
          <a:prstGeom prst="wedgeRoundRectCallout">
            <a:avLst>
              <a:gd name="adj1" fmla="val -70637"/>
              <a:gd name="adj2" fmla="val -19968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A normal French lesson consists of multiple different activities that target different skills, for example, we recently played a game of </a:t>
            </a:r>
            <a:r>
              <a:rPr lang="en-GB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Guess Who?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in class which targeted our listening and speaking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B2B58-7887-0E72-7ACB-DDA8965FECBE}"/>
              </a:ext>
            </a:extLst>
          </p:cNvPr>
          <p:cNvSpPr txBox="1"/>
          <p:nvPr/>
        </p:nvSpPr>
        <p:spPr>
          <a:xfrm>
            <a:off x="6050982" y="5198259"/>
            <a:ext cx="3371272" cy="1123712"/>
          </a:xfrm>
          <a:prstGeom prst="wedgeRoundRectCallout">
            <a:avLst>
              <a:gd name="adj1" fmla="val -71195"/>
              <a:gd name="adj2" fmla="val -127605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 feel that the French lessons are very inclusive and fun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7EC553-2162-54F7-6D3F-C92C1A356A2A}"/>
              </a:ext>
            </a:extLst>
          </p:cNvPr>
          <p:cNvSpPr txBox="1"/>
          <p:nvPr/>
        </p:nvSpPr>
        <p:spPr>
          <a:xfrm>
            <a:off x="6050982" y="1278739"/>
            <a:ext cx="4469449" cy="707886"/>
          </a:xfrm>
          <a:prstGeom prst="rect">
            <a:avLst/>
          </a:prstGeom>
          <a:solidFill>
            <a:srgbClr val="FFD14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What do current GCSE students say about French lessons at JOG?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666D1692-49D2-1F4C-44BE-1E037CBFF7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67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09"/>
    </mc:Choice>
    <mc:Fallback>
      <p:transition spd="slow" advTm="52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8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EA1D8B-FCD8-938B-594E-43E5C21E5DBD}"/>
              </a:ext>
            </a:extLst>
          </p:cNvPr>
          <p:cNvSpPr txBox="1"/>
          <p:nvPr/>
        </p:nvSpPr>
        <p:spPr>
          <a:xfrm>
            <a:off x="258618" y="258618"/>
            <a:ext cx="4473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What will I study?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63A2B5-4DE7-9222-B14E-B0AC280742C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62"/>
          <a:stretch/>
        </p:blipFill>
        <p:spPr>
          <a:xfrm>
            <a:off x="258618" y="1107209"/>
            <a:ext cx="10220325" cy="54921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D2F90AF-80B6-439D-F478-31940B551CFC}"/>
              </a:ext>
            </a:extLst>
          </p:cNvPr>
          <p:cNvSpPr/>
          <p:nvPr/>
        </p:nvSpPr>
        <p:spPr>
          <a:xfrm>
            <a:off x="628073" y="3084946"/>
            <a:ext cx="2927927" cy="309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85C2C3-7976-A9C4-D2CF-3D03611D8745}"/>
              </a:ext>
            </a:extLst>
          </p:cNvPr>
          <p:cNvSpPr/>
          <p:nvPr/>
        </p:nvSpPr>
        <p:spPr>
          <a:xfrm>
            <a:off x="3925455" y="3080328"/>
            <a:ext cx="2927927" cy="309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AF91C0-DF3E-CC46-516D-D5BC8C7B4AE4}"/>
              </a:ext>
            </a:extLst>
          </p:cNvPr>
          <p:cNvSpPr/>
          <p:nvPr/>
        </p:nvSpPr>
        <p:spPr>
          <a:xfrm>
            <a:off x="7172038" y="3135747"/>
            <a:ext cx="2927927" cy="309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DEFE7ED5-EB2F-BD78-83F2-D284A78C95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89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38"/>
    </mc:Choice>
    <mc:Fallback>
      <p:transition spd="slow" advTm="51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EA1D8B-FCD8-938B-594E-43E5C21E5DBD}"/>
              </a:ext>
            </a:extLst>
          </p:cNvPr>
          <p:cNvSpPr txBox="1"/>
          <p:nvPr/>
        </p:nvSpPr>
        <p:spPr>
          <a:xfrm>
            <a:off x="258618" y="258618"/>
            <a:ext cx="5743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How will I be assessed?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9007F-AF09-C764-5B95-63B45C576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04" y="1072302"/>
            <a:ext cx="9259888" cy="55270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F41F43-5E77-BEA0-BB03-5877124EBC71}"/>
              </a:ext>
            </a:extLst>
          </p:cNvPr>
          <p:cNvSpPr/>
          <p:nvPr/>
        </p:nvSpPr>
        <p:spPr>
          <a:xfrm>
            <a:off x="378691" y="1431636"/>
            <a:ext cx="4553527" cy="239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F986E8-C6FC-C122-8B78-38757EFA6E61}"/>
              </a:ext>
            </a:extLst>
          </p:cNvPr>
          <p:cNvSpPr/>
          <p:nvPr/>
        </p:nvSpPr>
        <p:spPr>
          <a:xfrm>
            <a:off x="5006540" y="1431635"/>
            <a:ext cx="4553527" cy="239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F20AF-7118-9043-3127-2EA8F0DAE2A3}"/>
              </a:ext>
            </a:extLst>
          </p:cNvPr>
          <p:cNvSpPr/>
          <p:nvPr/>
        </p:nvSpPr>
        <p:spPr>
          <a:xfrm>
            <a:off x="378691" y="4312962"/>
            <a:ext cx="4553527" cy="216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ED9929-F61F-3C26-5CEB-F7F13AE608DF}"/>
              </a:ext>
            </a:extLst>
          </p:cNvPr>
          <p:cNvSpPr/>
          <p:nvPr/>
        </p:nvSpPr>
        <p:spPr>
          <a:xfrm>
            <a:off x="5001491" y="4312962"/>
            <a:ext cx="4595899" cy="216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C95B488A-0F53-26F1-08C9-22593553FB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86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148"/>
    </mc:Choice>
    <mc:Fallback>
      <p:transition spd="slow" advTm="101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EA1D8B-FCD8-938B-594E-43E5C21E5DBD}"/>
              </a:ext>
            </a:extLst>
          </p:cNvPr>
          <p:cNvSpPr txBox="1"/>
          <p:nvPr/>
        </p:nvSpPr>
        <p:spPr>
          <a:xfrm>
            <a:off x="258618" y="258618"/>
            <a:ext cx="2585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5128A-EE52-AC19-2E77-0243D94A890D}"/>
              </a:ext>
            </a:extLst>
          </p:cNvPr>
          <p:cNvSpPr txBox="1"/>
          <p:nvPr/>
        </p:nvSpPr>
        <p:spPr>
          <a:xfrm>
            <a:off x="498764" y="1302327"/>
            <a:ext cx="10134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Please look at the options booklet to find out more about the course content and examinations for GCSE French.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If you have any further questions, please contact Mr Banks on 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mbanks@johnogaunt.excalibur.org.uk</a:t>
            </a: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	 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3984FC8C-16C5-2868-FAAA-98D482698B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99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90"/>
    </mc:Choice>
    <mc:Fallback>
      <p:transition spd="slow" advTm="18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3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2.5|7.1|6|1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0.4|12.3|6.2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330</Words>
  <Application>Microsoft Office PowerPoint</Application>
  <PresentationFormat>Widescreen</PresentationFormat>
  <Paragraphs>34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Segoe UI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M Banks</dc:creator>
  <cp:lastModifiedBy>Mr M Banks</cp:lastModifiedBy>
  <cp:revision>1</cp:revision>
  <dcterms:created xsi:type="dcterms:W3CDTF">2025-02-03T09:24:50Z</dcterms:created>
  <dcterms:modified xsi:type="dcterms:W3CDTF">2025-02-03T10:14:32Z</dcterms:modified>
</cp:coreProperties>
</file>